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491" r:id="rId2"/>
    <p:sldId id="530" r:id="rId3"/>
    <p:sldId id="565" r:id="rId4"/>
    <p:sldId id="566" r:id="rId5"/>
    <p:sldId id="567" r:id="rId6"/>
    <p:sldId id="568" r:id="rId7"/>
    <p:sldId id="513" r:id="rId8"/>
    <p:sldId id="545" r:id="rId9"/>
    <p:sldId id="544" r:id="rId10"/>
    <p:sldId id="557" r:id="rId11"/>
    <p:sldId id="547" r:id="rId12"/>
    <p:sldId id="548" r:id="rId13"/>
    <p:sldId id="549" r:id="rId14"/>
    <p:sldId id="550" r:id="rId15"/>
    <p:sldId id="528" r:id="rId16"/>
    <p:sldId id="551" r:id="rId17"/>
    <p:sldId id="558" r:id="rId18"/>
    <p:sldId id="559" r:id="rId19"/>
    <p:sldId id="560" r:id="rId20"/>
    <p:sldId id="527" r:id="rId21"/>
    <p:sldId id="399" r:id="rId22"/>
    <p:sldId id="52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1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7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0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5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0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gi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3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2.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1030326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6" y="136393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8270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EPM Data Model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913" y="1093259"/>
            <a:ext cx="11039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FDDF0D-FDA7-4B31-A198-460F43D91E11}"/>
              </a:ext>
            </a:extLst>
          </p:cNvPr>
          <p:cNvSpPr/>
          <p:nvPr/>
        </p:nvSpPr>
        <p:spPr>
          <a:xfrm>
            <a:off x="4839318" y="26083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BDFF3DE-8D3A-4A4E-988E-AD8F91BD41E8}"/>
              </a:ext>
            </a:extLst>
          </p:cNvPr>
          <p:cNvSpPr/>
          <p:nvPr/>
        </p:nvSpPr>
        <p:spPr>
          <a:xfrm>
            <a:off x="378687" y="35579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24CD8572-30DA-44A5-ADEC-2185C9FB1DB3}"/>
              </a:ext>
            </a:extLst>
          </p:cNvPr>
          <p:cNvCxnSpPr/>
          <p:nvPr/>
        </p:nvCxnSpPr>
        <p:spPr>
          <a:xfrm>
            <a:off x="2532803" y="36810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FD18F19-8719-487B-BF1E-C0B074FDA781}"/>
              </a:ext>
            </a:extLst>
          </p:cNvPr>
          <p:cNvSpPr txBox="1"/>
          <p:nvPr/>
        </p:nvSpPr>
        <p:spPr>
          <a:xfrm>
            <a:off x="2679700" y="25393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Sales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 Laptops</a:t>
            </a:r>
          </a:p>
          <a:p>
            <a:r>
              <a:rPr lang="en-US" sz="1800" b="1" dirty="0"/>
              <a:t>3 HDD</a:t>
            </a:r>
          </a:p>
          <a:p>
            <a:r>
              <a:rPr lang="en-US" sz="1800" b="1" dirty="0"/>
              <a:t>5 Projectors</a:t>
            </a:r>
          </a:p>
        </p:txBody>
      </p:sp>
      <p:cxnSp>
        <p:nvCxnSpPr>
          <p:cNvPr id="23" name="Connector: Elbow 15">
            <a:extLst>
              <a:ext uri="{FF2B5EF4-FFF2-40B4-BE49-F238E27FC236}">
                <a16:creationId xmlns="" xmlns:a16="http://schemas.microsoft.com/office/drawing/2014/main" id="{35EF5943-52E0-429D-AE4C-24A49C13861D}"/>
              </a:ext>
            </a:extLst>
          </p:cNvPr>
          <p:cNvCxnSpPr/>
          <p:nvPr/>
        </p:nvCxnSpPr>
        <p:spPr>
          <a:xfrm>
            <a:off x="7512179" y="48592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8DFB487-7E78-4571-A6D6-E332828971D0}"/>
              </a:ext>
            </a:extLst>
          </p:cNvPr>
          <p:cNvSpPr/>
          <p:nvPr/>
        </p:nvSpPr>
        <p:spPr>
          <a:xfrm>
            <a:off x="8507091" y="53252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49FC1D51-B5CA-4962-BB12-4A470439B989}"/>
              </a:ext>
            </a:extLst>
          </p:cNvPr>
          <p:cNvCxnSpPr/>
          <p:nvPr/>
        </p:nvCxnSpPr>
        <p:spPr>
          <a:xfrm>
            <a:off x="7512179" y="36284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DB83B140-34A3-4B57-9F77-9CCCC0E0DA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32803" y="41294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248C224-9565-4C7F-8EB1-56ED0AADA16C}"/>
              </a:ext>
            </a:extLst>
          </p:cNvPr>
          <p:cNvSpPr txBox="1"/>
          <p:nvPr/>
        </p:nvSpPr>
        <p:spPr>
          <a:xfrm>
            <a:off x="2665807" y="42007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Invoice</a:t>
            </a:r>
          </a:p>
          <a:p>
            <a:r>
              <a:rPr lang="en-US" sz="1800" b="1" dirty="0"/>
              <a:t>Invoice Items</a:t>
            </a:r>
          </a:p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00604B6-6B21-4C23-B536-7BCAABFBCA13}"/>
              </a:ext>
            </a:extLst>
          </p:cNvPr>
          <p:cNvSpPr txBox="1"/>
          <p:nvPr/>
        </p:nvSpPr>
        <p:spPr>
          <a:xfrm>
            <a:off x="207267" y="56867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Invoice Line Item  &lt;=    Sales Order Line item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1BC4AC4-30FF-41B8-AA72-7EA13EDBD12E}"/>
              </a:ext>
            </a:extLst>
          </p:cNvPr>
          <p:cNvSpPr txBox="1"/>
          <p:nvPr/>
        </p:nvSpPr>
        <p:spPr>
          <a:xfrm>
            <a:off x="7610275" y="21793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Purchase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100 Laptops</a:t>
            </a:r>
          </a:p>
          <a:p>
            <a:r>
              <a:rPr lang="en-US" sz="1800" b="1" dirty="0"/>
              <a:t>300 HDD</a:t>
            </a:r>
          </a:p>
          <a:p>
            <a:r>
              <a:rPr lang="en-US" sz="1800" b="1" dirty="0"/>
              <a:t>50 Projectors</a:t>
            </a:r>
          </a:p>
          <a:p>
            <a:r>
              <a:rPr lang="en-US" sz="1800" b="1" dirty="0"/>
              <a:t>….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2814C04B-9EA8-4512-B1A1-8E6DE869D0C9}"/>
              </a:ext>
            </a:extLst>
          </p:cNvPr>
          <p:cNvCxnSpPr/>
          <p:nvPr/>
        </p:nvCxnSpPr>
        <p:spPr>
          <a:xfrm flipH="1">
            <a:off x="7512179" y="38744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C48DD134-7EED-44DA-B62D-B01C0A631888}"/>
              </a:ext>
            </a:extLst>
          </p:cNvPr>
          <p:cNvSpPr/>
          <p:nvPr/>
        </p:nvSpPr>
        <p:spPr>
          <a:xfrm>
            <a:off x="141295" y="18522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33" name="Connector: Elbow 8">
            <a:extLst>
              <a:ext uri="{FF2B5EF4-FFF2-40B4-BE49-F238E27FC236}">
                <a16:creationId xmlns="" xmlns:a16="http://schemas.microsoft.com/office/drawing/2014/main" id="{C291BDF1-F102-46CC-97D2-4ADB67520AE5}"/>
              </a:ext>
            </a:extLst>
          </p:cNvPr>
          <p:cNvCxnSpPr/>
          <p:nvPr/>
        </p:nvCxnSpPr>
        <p:spPr>
          <a:xfrm flipV="1">
            <a:off x="2101980" y="20876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A6572E70-5E80-4FF4-8593-9F99645D9042}"/>
              </a:ext>
            </a:extLst>
          </p:cNvPr>
          <p:cNvSpPr/>
          <p:nvPr/>
        </p:nvSpPr>
        <p:spPr>
          <a:xfrm>
            <a:off x="2406780" y="18502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A9D342A-9685-48AF-AC7B-FD07D852A70A}"/>
              </a:ext>
            </a:extLst>
          </p:cNvPr>
          <p:cNvSpPr/>
          <p:nvPr/>
        </p:nvSpPr>
        <p:spPr>
          <a:xfrm>
            <a:off x="9916960" y="34391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833E5C3-245B-478C-A578-15CFAA5784EE}"/>
              </a:ext>
            </a:extLst>
          </p:cNvPr>
          <p:cNvSpPr txBox="1"/>
          <p:nvPr/>
        </p:nvSpPr>
        <p:spPr>
          <a:xfrm>
            <a:off x="9838828" y="55637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3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Tables for EPM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655321" y="1136049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SNWD_PD – Products</a:t>
            </a:r>
          </a:p>
          <a:p>
            <a:r>
              <a:rPr lang="en-US" sz="1800" dirty="0"/>
              <a:t>SNWD_TEXTS – Product Descriptions</a:t>
            </a:r>
          </a:p>
          <a:p>
            <a:r>
              <a:rPr lang="en-US" sz="1800" dirty="0"/>
              <a:t>SNWD_BPA – Business Partners</a:t>
            </a:r>
          </a:p>
          <a:p>
            <a:r>
              <a:rPr lang="en-US" sz="1800" dirty="0"/>
              <a:t>SNWD_AD – BP Addresses</a:t>
            </a:r>
          </a:p>
          <a:p>
            <a:r>
              <a:rPr lang="en-US" sz="1800" dirty="0"/>
              <a:t>SNWD_SO – Sales orders</a:t>
            </a:r>
          </a:p>
          <a:p>
            <a:r>
              <a:rPr lang="en-US" sz="1800" dirty="0"/>
              <a:t>SNWD_SO_I – Sales Order Items</a:t>
            </a:r>
          </a:p>
          <a:p>
            <a:r>
              <a:rPr lang="en-US" sz="1800" dirty="0"/>
              <a:t>SNWD_SO_INV_HEAD – Invoice header</a:t>
            </a:r>
          </a:p>
          <a:p>
            <a:r>
              <a:rPr lang="en-US" sz="1800" dirty="0"/>
              <a:t>SNWD_SO_INV_ITEMS – Invoice items</a:t>
            </a:r>
          </a:p>
          <a:p>
            <a:r>
              <a:rPr lang="en-US" sz="1800" dirty="0"/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45" y="1072449"/>
            <a:ext cx="6741566" cy="5427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63100" y="5863463"/>
            <a:ext cx="231123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What is BAPI ?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97949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BAPIs ( Business Application Programming Interface ) are </a:t>
            </a:r>
            <a:r>
              <a:rPr lang="en-US" b="1" dirty="0">
                <a:solidFill>
                  <a:srgbClr val="202124"/>
                </a:solidFill>
              </a:rPr>
              <a:t>specific methods for SAP business objects</a:t>
            </a:r>
            <a:r>
              <a:rPr lang="en-US" dirty="0">
                <a:solidFill>
                  <a:srgbClr val="202124"/>
                </a:solidFill>
              </a:rPr>
              <a:t>, which are stored in the Business Object Repository (BOR) of the SAP system and are used for carrying out particular business tasks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Business Application Programming Interface(BAPI) are standardized programming interfaces (methods) enabling external applications to access business processes and data in the R/3 System.</a:t>
            </a:r>
          </a:p>
          <a:p>
            <a:pPr algn="just"/>
            <a:r>
              <a:rPr lang="en-US" dirty="0"/>
              <a:t>They </a:t>
            </a:r>
            <a:r>
              <a:rPr lang="en-US" b="1" dirty="0"/>
              <a:t>provide stable and standardized methods</a:t>
            </a:r>
            <a:r>
              <a:rPr lang="en-US" dirty="0"/>
              <a:t> to achieve seamless integration between the R/3 System and external applications, legacy systems and add-ons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BAPIs are defined in the </a:t>
            </a:r>
            <a:r>
              <a:rPr lang="en-US" b="1" dirty="0"/>
              <a:t>BOR(Business object repository)</a:t>
            </a:r>
            <a:r>
              <a:rPr lang="en-US" dirty="0"/>
              <a:t> as methods of SAP business object types that carry out specific business functions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They </a:t>
            </a:r>
            <a:r>
              <a:rPr lang="en-US" dirty="0"/>
              <a:t>are implemented as </a:t>
            </a:r>
            <a:r>
              <a:rPr lang="en-US" b="1" dirty="0"/>
              <a:t>RFC-enabled function </a:t>
            </a:r>
            <a:r>
              <a:rPr lang="en-US" dirty="0"/>
              <a:t>modules and are created in the Function Builder of the ABAP Workbench.</a:t>
            </a:r>
          </a:p>
          <a:p>
            <a:pPr algn="just"/>
            <a:r>
              <a:rPr lang="en-US" dirty="0"/>
              <a:t>Some BAPIs and methods provide basic functions and can be used for most SAP Business </a:t>
            </a:r>
            <a:r>
              <a:rPr lang="en-US" dirty="0" smtClean="0"/>
              <a:t>Objects. These </a:t>
            </a:r>
            <a:r>
              <a:rPr lang="en-US" dirty="0"/>
              <a:t>are called </a:t>
            </a:r>
            <a:r>
              <a:rPr lang="en-US" b="1" dirty="0"/>
              <a:t>STANDARDIZED BAPI's.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AutoShape 2" descr="Introduction to BAPIs (BAPI Introduction and Overview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ntroduction to BAPIs (BAPI Introduction and Over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4440611"/>
            <a:ext cx="3939245" cy="2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BAPI’s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AFE3F8-0A28-4789-9983-5FAD37064BF6}"/>
              </a:ext>
            </a:extLst>
          </p:cNvPr>
          <p:cNvSpPr txBox="1"/>
          <p:nvPr/>
        </p:nvSpPr>
        <p:spPr>
          <a:xfrm>
            <a:off x="620963" y="1028343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4E763A0-F14F-4CF6-A6C4-F2B23C265ED3}"/>
              </a:ext>
            </a:extLst>
          </p:cNvPr>
          <p:cNvSpPr/>
          <p:nvPr/>
        </p:nvSpPr>
        <p:spPr>
          <a:xfrm>
            <a:off x="3227319" y="555392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AE097FB6-A008-4905-9CFA-7CF8E5999933}"/>
              </a:ext>
            </a:extLst>
          </p:cNvPr>
          <p:cNvSpPr/>
          <p:nvPr/>
        </p:nvSpPr>
        <p:spPr>
          <a:xfrm>
            <a:off x="6140662" y="4171794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A79DBC6B-8A52-40E7-A483-1553B932B283}"/>
              </a:ext>
            </a:extLst>
          </p:cNvPr>
          <p:cNvSpPr/>
          <p:nvPr/>
        </p:nvSpPr>
        <p:spPr>
          <a:xfrm>
            <a:off x="5468869" y="5553922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E66C9B38-6FC8-44A5-B3AD-439039A0024E}"/>
              </a:ext>
            </a:extLst>
          </p:cNvPr>
          <p:cNvSpPr/>
          <p:nvPr/>
        </p:nvSpPr>
        <p:spPr>
          <a:xfrm>
            <a:off x="7710419" y="5540994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98F431-AADE-47DB-ADA4-8D3E69D13383}"/>
              </a:ext>
            </a:extLst>
          </p:cNvPr>
          <p:cNvSpPr/>
          <p:nvPr/>
        </p:nvSpPr>
        <p:spPr>
          <a:xfrm>
            <a:off x="9951969" y="554099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25" name="Connector: Elbow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9CA3596C-DB4B-46C5-9140-0ED26FE2671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6573239" y="4656461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470698" y="5208873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588375" y="5208873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275" y="5208872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44364" y="10435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</a:t>
            </a:r>
            <a:r>
              <a:rPr lang="en-US" b="1"/>
              <a:t>: </a:t>
            </a:r>
            <a:r>
              <a:rPr lang="en-US"/>
              <a:t> </a:t>
            </a:r>
            <a:r>
              <a:rPr lang="en-US" smtClean="0"/>
              <a:t>Start </a:t>
            </a:r>
            <a:r>
              <a:rPr lang="en-US" dirty="0"/>
              <a:t>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Chevron 12">
            <a:extLst>
              <a:ext uri="{FF2B5EF4-FFF2-40B4-BE49-F238E27FC236}">
                <a16:creationId xmlns=""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0" y="2352130"/>
            <a:ext cx="818219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1" y="1754656"/>
            <a:ext cx="3905874" cy="251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3" y="1656161"/>
            <a:ext cx="3562467" cy="2518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398" y="5481980"/>
            <a:ext cx="5319221" cy="784928"/>
          </a:xfrm>
          <a:prstGeom prst="rect">
            <a:avLst/>
          </a:prstGeom>
        </p:spPr>
      </p:pic>
      <p:sp>
        <p:nvSpPr>
          <p:cNvPr id="23" name="Arrow: Chevron 19">
            <a:extLst>
              <a:ext uri="{FF2B5EF4-FFF2-40B4-BE49-F238E27FC236}">
                <a16:creationId xmlns=""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59509" y="4311902"/>
            <a:ext cx="644282" cy="10287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66171" y="10109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" y="1684265"/>
            <a:ext cx="4353336" cy="263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166" y="1684264"/>
            <a:ext cx="5330113" cy="2636043"/>
          </a:xfrm>
          <a:prstGeom prst="rect">
            <a:avLst/>
          </a:prstGeom>
        </p:spPr>
      </p:pic>
      <p:sp>
        <p:nvSpPr>
          <p:cNvPr id="28" name="Arrow: Chevron 8">
            <a:extLst>
              <a:ext uri="{FF2B5EF4-FFF2-40B4-BE49-F238E27FC236}">
                <a16:creationId xmlns=""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164280" y="2515794"/>
            <a:ext cx="833583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1286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203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1" y="1546680"/>
            <a:ext cx="11347910" cy="4661312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7111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69764" y="111717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675989"/>
            <a:ext cx="2850127" cy="1921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26" y="1675989"/>
            <a:ext cx="7287491" cy="1921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01" y="4657501"/>
            <a:ext cx="3523707" cy="102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4" y="4243949"/>
            <a:ext cx="2524725" cy="1990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1" y="4243949"/>
            <a:ext cx="2550599" cy="1812790"/>
          </a:xfrm>
          <a:prstGeom prst="rect">
            <a:avLst/>
          </a:prstGeom>
        </p:spPr>
      </p:pic>
      <p:sp>
        <p:nvSpPr>
          <p:cNvPr id="25" name="Arrow: Chevron 17">
            <a:extLst>
              <a:ext uri="{FF2B5EF4-FFF2-40B4-BE49-F238E27FC236}">
                <a16:creationId xmlns=""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338498" y="2056247"/>
            <a:ext cx="909075" cy="11441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=""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704165" y="3554638"/>
            <a:ext cx="757609" cy="114133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0">
            <a:extLst>
              <a:ext uri="{FF2B5EF4-FFF2-40B4-BE49-F238E27FC236}">
                <a16:creationId xmlns=""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166690" y="45676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hevron 20">
            <a:extLst>
              <a:ext uri="{FF2B5EF4-FFF2-40B4-BE49-F238E27FC236}">
                <a16:creationId xmlns=""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7268790" y="45803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10886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xmlns="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77" y="280634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2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Enable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RFC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System Alias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Important TCode’s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Describing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to Use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EPM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BAPI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BAPI’s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services with the SAP NetWeaver Gateway 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Steps for Enable SAP Gateway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52952"/>
            <a:ext cx="106095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Go to SPRO &gt;&gt; SAP Reference IMG.</a:t>
            </a:r>
          </a:p>
          <a:p>
            <a:pPr>
              <a:buFont typeface="+mj-lt"/>
              <a:buAutoNum type="arabicPeriod"/>
            </a:pPr>
            <a:r>
              <a:rPr lang="en-US" dirty="0"/>
              <a:t>Expand SAP NetWeaver &gt;&gt; Gateway &gt;&gt; ODATA Channel &gt;&gt; Configuration &gt;&gt; Activate or Deactivate SAP NetWeaver Gateway.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Activate or Deactivate button to activate or deactivate SAP NetWeaver Gateway. In this case gateway is already activated.</a:t>
            </a:r>
            <a:endParaRPr lang="en-US" b="0" i="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" y="3148209"/>
            <a:ext cx="5314286" cy="31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529" y="2519638"/>
            <a:ext cx="4323809" cy="3780952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6257045" y="3822700"/>
            <a:ext cx="677155" cy="6496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4718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What is RFC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17850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RFC is a mechanism that allows business applications to communicate and exchange information</a:t>
            </a:r>
          </a:p>
          <a:p>
            <a:r>
              <a:rPr lang="en-US" dirty="0"/>
              <a:t> (in pre-defined formats) with other systems. RFC stands for </a:t>
            </a:r>
            <a:r>
              <a:rPr lang="en-US" b="1" dirty="0"/>
              <a:t>‘Remote Function Call’</a:t>
            </a:r>
          </a:p>
          <a:p>
            <a:r>
              <a:rPr lang="en-US" dirty="0"/>
              <a:t>Tcode – “SM59”</a:t>
            </a:r>
          </a:p>
          <a:p>
            <a:r>
              <a:rPr lang="en-US" dirty="0"/>
              <a:t>RFC consists of two interfaces: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 calling interface for ABAP Programs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 calling interface for Non-SAP programs.</a:t>
            </a:r>
            <a:endParaRPr lang="en-US" b="0" i="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0" y="3166166"/>
            <a:ext cx="7023477" cy="314099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44059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Define System Alias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5321" y="1185747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Aliases are </a:t>
            </a:r>
            <a:r>
              <a:rPr lang="en-US" b="1" dirty="0">
                <a:solidFill>
                  <a:srgbClr val="202124"/>
                </a:solidFill>
              </a:rPr>
              <a:t>names that system administrators define for each system they create so that portal components can reference these systems</a:t>
            </a:r>
            <a:r>
              <a:rPr lang="en-US" dirty="0">
                <a:solidFill>
                  <a:srgbClr val="202124"/>
                </a:solidFill>
              </a:rPr>
              <a:t>. They are a means of retrieving the information stored on database servers without having to know the name of the server.</a:t>
            </a:r>
            <a:endParaRPr lang="en-US" dirty="0"/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Procedure:</a:t>
            </a:r>
          </a:p>
          <a:p>
            <a:pPr algn="just"/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Use transaction SPRO</a:t>
            </a:r>
          </a:p>
          <a:p>
            <a:pPr algn="just"/>
            <a:r>
              <a:rPr lang="en-IN" dirty="0"/>
              <a:t>      &gt;&gt;&gt; SAP Reference IMG SAP Customizing Imp Guide</a:t>
            </a:r>
          </a:p>
          <a:p>
            <a:pPr algn="just"/>
            <a:r>
              <a:rPr lang="en-IN" dirty="0"/>
              <a:t>      &gt;&gt;&gt; SAP NetWeaver </a:t>
            </a:r>
          </a:p>
          <a:p>
            <a:pPr algn="just"/>
            <a:r>
              <a:rPr lang="en-IN" dirty="0"/>
              <a:t>      &gt;&gt;&gt; Gateway OData Channel </a:t>
            </a:r>
          </a:p>
          <a:p>
            <a:pPr algn="just"/>
            <a:r>
              <a:rPr lang="en-IN" dirty="0"/>
              <a:t>      &gt;&gt;&gt; Configuration</a:t>
            </a:r>
          </a:p>
          <a:p>
            <a:pPr algn="just"/>
            <a:r>
              <a:rPr lang="en-IN" dirty="0"/>
              <a:t>      &gt;&gt;&gt; Connection Settings</a:t>
            </a:r>
          </a:p>
          <a:p>
            <a:pPr algn="just"/>
            <a:r>
              <a:rPr lang="en-IN" dirty="0"/>
              <a:t>      </a:t>
            </a:r>
            <a:r>
              <a:rPr lang="en-IN"/>
              <a:t>&gt;&gt;&gt; Manage </a:t>
            </a:r>
            <a:r>
              <a:rPr lang="en-IN" dirty="0"/>
              <a:t>SAP System Aliases to OData Service.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Choose New Entries and enter the following: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Click Save to save your configuration settings.</a:t>
            </a: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DBA4B8-AD57-439C-AAC9-8717A569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61" y="1977140"/>
            <a:ext cx="4343776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Red banner important with exclamation mark Vector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b="13699"/>
          <a:stretch/>
        </p:blipFill>
        <p:spPr bwMode="auto">
          <a:xfrm>
            <a:off x="5618221" y="2415140"/>
            <a:ext cx="6156265" cy="41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Important TCode's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562006" y="1248906"/>
            <a:ext cx="84041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SEGW – Service Builder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/N/IWFND/MAINT_SERVICE – Maint Service / Registration of 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/N/IWFND/ERROR_LOG – Error logs of service calls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/N/IWFND/GW_CLIENT – Client Gateway / Test services locally within sap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/N/IWFND/CACHE_CLEANUP -  Cache Cleanup</a:t>
            </a:r>
            <a:endParaRPr lang="en-US" sz="1800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0131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Describing Postman Tool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319" y="2059379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17" y="2690336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</a:t>
            </a:r>
            <a:r>
              <a:rPr lang="en-US" dirty="0" smtClean="0">
                <a:solidFill>
                  <a:srgbClr val="202124"/>
                </a:solidFill>
              </a:rPr>
              <a:t>GET, POST, PUT</a:t>
            </a:r>
            <a:r>
              <a:rPr lang="en-US" dirty="0">
                <a:solidFill>
                  <a:srgbClr val="202124"/>
                </a:solidFill>
              </a:rPr>
              <a:t>, PATCH</a:t>
            </a:r>
            <a:r>
              <a:rPr lang="en-US" dirty="0" smtClean="0">
                <a:solidFill>
                  <a:srgbClr val="202124"/>
                </a:solidFill>
              </a:rPr>
              <a:t>, MERGE, </a:t>
            </a:r>
            <a:r>
              <a:rPr lang="en-US" dirty="0">
                <a:solidFill>
                  <a:srgbClr val="202124"/>
                </a:solidFill>
              </a:rPr>
              <a:t>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Perform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0721" y="1157839"/>
            <a:ext cx="734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 smtClean="0"/>
              <a:t>  Launch </a:t>
            </a:r>
            <a:r>
              <a:rPr lang="en-US" sz="2000" dirty="0"/>
              <a:t>the Postman tool app.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template.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Select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in the HTTP methods dropdown.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the request URI in the address bar of Postman.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request payload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authorization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headers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Click </a:t>
            </a:r>
            <a:r>
              <a:rPr lang="en-US" sz="2000" dirty="0"/>
              <a:t>on the “</a:t>
            </a:r>
            <a:r>
              <a:rPr lang="en-US" sz="2000" b="1" i="1" dirty="0"/>
              <a:t>Send</a:t>
            </a:r>
            <a:r>
              <a:rPr lang="en-US" sz="2000" dirty="0"/>
              <a:t>” button.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View </a:t>
            </a:r>
            <a:r>
              <a:rPr lang="en-US" sz="2000" dirty="0"/>
              <a:t>the response body and other details.</a:t>
            </a:r>
            <a:endParaRPr lang="en-US" sz="2000" b="0" i="0" dirty="0">
              <a:effectLst/>
            </a:endParaRPr>
          </a:p>
        </p:txBody>
      </p:sp>
      <p:pic>
        <p:nvPicPr>
          <p:cNvPr id="2050" name="Picture 2" descr="https://cdn.guru99.com/images/1/011119_1057_PostmanTuto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949709"/>
            <a:ext cx="7777829" cy="27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Understanding How to Use Postman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.guru99.com/images/1/011119_1057_PostmanTuto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733044"/>
            <a:ext cx="6712130" cy="50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" y="1096860"/>
            <a:ext cx="108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Get requests are used to retrieve information from the given </a:t>
            </a:r>
            <a:r>
              <a:rPr lang="en-US" dirty="0" smtClean="0">
                <a:solidFill>
                  <a:srgbClr val="222222"/>
                </a:solidFill>
              </a:rPr>
              <a:t>URL. There </a:t>
            </a:r>
            <a:r>
              <a:rPr lang="en-US" dirty="0">
                <a:solidFill>
                  <a:srgbClr val="222222"/>
                </a:solidFill>
              </a:rPr>
              <a:t>will be no changes done to the endpoint.</a:t>
            </a:r>
          </a:p>
          <a:p>
            <a:r>
              <a:rPr lang="en-US" dirty="0">
                <a:solidFill>
                  <a:srgbClr val="222222"/>
                </a:solidFill>
              </a:rPr>
              <a:t>We will use the following URL for all examples in this Postman tutorial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82100" y="6540500"/>
            <a:ext cx="2996572" cy="317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Trainer 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7332</TotalTime>
  <Words>1079</Words>
  <Application>Microsoft Office PowerPoint</Application>
  <PresentationFormat>Widescreen</PresentationFormat>
  <Paragraphs>270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663</cp:revision>
  <dcterms:created xsi:type="dcterms:W3CDTF">2016-07-10T03:33:26Z</dcterms:created>
  <dcterms:modified xsi:type="dcterms:W3CDTF">2021-10-19T16:51:41Z</dcterms:modified>
</cp:coreProperties>
</file>